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90" y="-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89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3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989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40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6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7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2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55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5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6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2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9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27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2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7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0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Кра</a:t>
            </a:r>
            <a:r>
              <a:rPr lang="uk-UA" dirty="0" err="1" smtClean="0"/>
              <a:t>їнознавство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Старший </a:t>
            </a: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uk-UA" dirty="0" smtClean="0"/>
              <a:t>німецької </a:t>
            </a:r>
            <a:r>
              <a:rPr lang="uk-UA" dirty="0"/>
              <a:t>та романської </a:t>
            </a:r>
            <a:r>
              <a:rPr lang="uk-UA" dirty="0" err="1"/>
              <a:t>філологі</a:t>
            </a:r>
            <a:r>
              <a:rPr lang="ru-RU" dirty="0"/>
              <a:t>ї</a:t>
            </a:r>
          </a:p>
          <a:p>
            <a:r>
              <a:rPr lang="uk-UA" dirty="0"/>
              <a:t>Кандидат філологічних </a:t>
            </a:r>
            <a:r>
              <a:rPr lang="uk-UA" dirty="0" smtClean="0"/>
              <a:t>наук Єрмоленко </a:t>
            </a:r>
            <a:r>
              <a:rPr lang="uk-UA" dirty="0"/>
              <a:t>Інеса Ігорівна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1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навчальної дисципліни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сприяти комплексній реалізації цілей навчання французької мови: виховній, загальноосвітній, професійній та практичній; </a:t>
            </a:r>
            <a:endParaRPr lang="uk-UA" dirty="0" smtClean="0"/>
          </a:p>
          <a:p>
            <a:r>
              <a:rPr lang="uk-UA" dirty="0" smtClean="0"/>
              <a:t>ознайомлення </a:t>
            </a:r>
            <a:r>
              <a:rPr lang="uk-UA" dirty="0"/>
              <a:t>студентів з історією, географією, культурою Франції та франкомовних країн; </a:t>
            </a:r>
            <a:endParaRPr lang="uk-UA" dirty="0" smtClean="0"/>
          </a:p>
          <a:p>
            <a:r>
              <a:rPr lang="uk-UA" dirty="0" smtClean="0"/>
              <a:t>розвивати</a:t>
            </a:r>
            <a:r>
              <a:rPr lang="uk-UA" b="1" dirty="0" smtClean="0"/>
              <a:t> </a:t>
            </a:r>
            <a:r>
              <a:rPr lang="uk-UA" dirty="0"/>
              <a:t>позитивне сприйняття інших культур і набувати вміння</a:t>
            </a:r>
            <a:r>
              <a:rPr lang="uk-UA" b="1" dirty="0"/>
              <a:t> </a:t>
            </a:r>
            <a:r>
              <a:rPr lang="uk-UA" dirty="0"/>
              <a:t>долати соціокультурні відмінності; розвивати творчу активність та формувати професійне володіння французькою мовою в процесі повідомлення країнознавчої інформації.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49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курсу: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 smtClean="0"/>
              <a:t>Франція </a:t>
            </a:r>
            <a:r>
              <a:rPr lang="uk-UA" b="1" dirty="0"/>
              <a:t>на мапі світу: координати, рельєф, водяний простір. Клімат Франції, її флора і фауна</a:t>
            </a:r>
            <a:r>
              <a:rPr lang="uk-UA" b="1" dirty="0" smtClean="0"/>
              <a:t>. </a:t>
            </a:r>
          </a:p>
          <a:p>
            <a:r>
              <a:rPr lang="uk-UA" b="1" dirty="0" smtClean="0"/>
              <a:t>Адміністративно-територіальний </a:t>
            </a:r>
            <a:r>
              <a:rPr lang="uk-UA" b="1" dirty="0" err="1"/>
              <a:t>устрій:територіальна</a:t>
            </a:r>
            <a:r>
              <a:rPr lang="uk-UA" b="1" dirty="0"/>
              <a:t> Франція, заморські департаменти та території.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b="1" dirty="0" smtClean="0"/>
              <a:t>Населення </a:t>
            </a:r>
            <a:r>
              <a:rPr lang="uk-UA" b="1" dirty="0"/>
              <a:t>Франції. Демографічні проблеми.</a:t>
            </a:r>
            <a:r>
              <a:rPr lang="ru-RU" b="1" dirty="0"/>
              <a:t> </a:t>
            </a:r>
            <a:r>
              <a:rPr lang="ru-RU" b="1" dirty="0" err="1"/>
              <a:t>Французька</a:t>
            </a:r>
            <a:r>
              <a:rPr lang="ru-RU" b="1" dirty="0"/>
              <a:t> </a:t>
            </a:r>
            <a:r>
              <a:rPr lang="ru-RU" b="1" dirty="0" err="1" smtClean="0"/>
              <a:t>сім’я</a:t>
            </a:r>
            <a:r>
              <a:rPr lang="ru-RU" b="1" dirty="0" smtClean="0"/>
              <a:t>. </a:t>
            </a:r>
            <a:r>
              <a:rPr lang="uk-UA" b="1" dirty="0" smtClean="0"/>
              <a:t>Соціальне </a:t>
            </a:r>
            <a:r>
              <a:rPr lang="uk-UA" b="1" dirty="0"/>
              <a:t>та повсякденне життя сучасних французів</a:t>
            </a:r>
            <a:endParaRPr lang="ru-RU" dirty="0"/>
          </a:p>
          <a:p>
            <a:r>
              <a:rPr lang="uk-UA" b="1" dirty="0" smtClean="0"/>
              <a:t>Політична </a:t>
            </a:r>
            <a:r>
              <a:rPr lang="uk-UA" b="1" dirty="0"/>
              <a:t>система Франції: п’ять республік;   національні символи країни.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b="1" dirty="0" smtClean="0"/>
              <a:t>Економіка </a:t>
            </a:r>
            <a:r>
              <a:rPr lang="uk-UA" b="1" dirty="0"/>
              <a:t>Франції: промисловість  та сільське господарство.                                                     </a:t>
            </a:r>
            <a:endParaRPr lang="ru-RU" dirty="0"/>
          </a:p>
          <a:p>
            <a:r>
              <a:rPr lang="uk-UA" b="1" dirty="0" smtClean="0"/>
              <a:t>Наука </a:t>
            </a:r>
            <a:r>
              <a:rPr lang="uk-UA" b="1" dirty="0"/>
              <a:t>та освіта у Франції. Культурне життя Франції.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b="1" dirty="0" smtClean="0"/>
              <a:t>Франція </a:t>
            </a:r>
            <a:r>
              <a:rPr lang="uk-UA" b="1" dirty="0"/>
              <a:t>в доісторичний період, середньовіччя та епоху   Відродження. Видатні історичні події. </a:t>
            </a:r>
            <a:endParaRPr lang="uk-UA" dirty="0" smtClean="0"/>
          </a:p>
          <a:p>
            <a:r>
              <a:rPr lang="uk-UA" b="1" dirty="0" smtClean="0"/>
              <a:t>Франція </a:t>
            </a:r>
            <a:r>
              <a:rPr lang="uk-UA" b="1" dirty="0"/>
              <a:t>в епоху Просвітництва. Велика Французька революція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b="1" dirty="0" smtClean="0"/>
              <a:t>Франція </a:t>
            </a:r>
            <a:r>
              <a:rPr lang="uk-UA" b="1" dirty="0"/>
              <a:t>у 19-20 столітті. Видатні особистості Франції.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8442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Програмні результати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Знання </a:t>
            </a:r>
            <a:r>
              <a:rPr lang="uk-UA" dirty="0" err="1"/>
              <a:t>мовних</a:t>
            </a:r>
            <a:r>
              <a:rPr lang="uk-UA" dirty="0"/>
              <a:t> норм, соціокультурної ситуації розвитку української та іноземних мов, що вивчаються, особливості використання </a:t>
            </a:r>
            <a:r>
              <a:rPr lang="uk-UA" dirty="0" err="1"/>
              <a:t>мовних</a:t>
            </a:r>
            <a:r>
              <a:rPr lang="uk-UA" dirty="0"/>
              <a:t> одиниць у певному контексті, </a:t>
            </a:r>
            <a:r>
              <a:rPr lang="uk-UA" dirty="0" err="1"/>
              <a:t>мовний</a:t>
            </a:r>
            <a:r>
              <a:rPr lang="uk-UA" dirty="0"/>
              <a:t> дискурс художньої літератури й сучасності</a:t>
            </a:r>
            <a:endParaRPr lang="ru-RU" dirty="0"/>
          </a:p>
          <a:p>
            <a:r>
              <a:rPr lang="uk-UA" dirty="0" smtClean="0"/>
              <a:t>Володіння </a:t>
            </a:r>
            <a:r>
              <a:rPr lang="uk-UA" dirty="0"/>
              <a:t>комунікативною мовленнєвою компетентністю з української та іноземних мов (лінгвістичний, соціокультурний, прагматичний компоненти відповідно до загальноєвропейських рекомендацій із </a:t>
            </a:r>
            <a:r>
              <a:rPr lang="uk-UA" dirty="0" err="1"/>
              <a:t>мовної</a:t>
            </a:r>
            <a:r>
              <a:rPr lang="uk-UA" dirty="0"/>
              <a:t> освіти), здатність удосконалювати й підвищувати власний </a:t>
            </a:r>
            <a:r>
              <a:rPr lang="uk-UA" dirty="0" err="1"/>
              <a:t>компетентнісний</a:t>
            </a:r>
            <a:r>
              <a:rPr lang="uk-UA" dirty="0"/>
              <a:t> рівень у вітчизняному та міжнародному контексті</a:t>
            </a:r>
            <a:endParaRPr lang="ru-RU" dirty="0"/>
          </a:p>
          <a:p>
            <a:r>
              <a:rPr lang="uk-UA" dirty="0"/>
              <a:t>Уміння працювати з теоретичними та науково-методичними джерелами (зокрема цифровими), видобувати, обробляти й систематизувати інформацію, використовувати її в освітньому </a:t>
            </a:r>
            <a:r>
              <a:rPr lang="uk-UA" dirty="0" smtClean="0"/>
              <a:t>процесі</a:t>
            </a:r>
          </a:p>
          <a:p>
            <a:r>
              <a:rPr lang="uk-UA" dirty="0"/>
              <a:t>Здатність аналізувати й вирішувати соціально та особистісно значущі світоглядні проблеми, приймати рішення на  підставі  сформованих  ціннісних орієнтирів, визначати власну соціокультурну позицію в полікультурному суспільстві, бути носієм і захисником  національної культури. </a:t>
            </a:r>
            <a:endParaRPr lang="ru-RU" dirty="0"/>
          </a:p>
          <a:p>
            <a:r>
              <a:rPr lang="uk-UA" dirty="0"/>
              <a:t>Здатність учитися впродовж життя і вдосконалювати з високим рівнем автономності набуту під час навчання  кваліфікацію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11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Форма підсумкового контролю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Диференційовавний</a:t>
            </a:r>
            <a:r>
              <a:rPr lang="uk-UA" dirty="0"/>
              <a:t> залік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499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</TotalTime>
  <Words>294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Совет директоров</vt:lpstr>
      <vt:lpstr>Країнознавство</vt:lpstr>
      <vt:lpstr>Мета навчальної дисципліни:</vt:lpstr>
      <vt:lpstr>Тематика курсу:</vt:lpstr>
      <vt:lpstr>Програмні результати навчання</vt:lpstr>
      <vt:lpstr>Форма підсумкового контролю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романської філології</dc:title>
  <dc:creator>Пользователь</dc:creator>
  <cp:lastModifiedBy>Пользователь</cp:lastModifiedBy>
  <cp:revision>10</cp:revision>
  <dcterms:created xsi:type="dcterms:W3CDTF">2020-06-01T07:18:01Z</dcterms:created>
  <dcterms:modified xsi:type="dcterms:W3CDTF">2020-08-18T20:29:02Z</dcterms:modified>
</cp:coreProperties>
</file>